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68" r:id="rId5"/>
    <p:sldId id="259" r:id="rId6"/>
    <p:sldId id="270" r:id="rId7"/>
    <p:sldId id="272" r:id="rId8"/>
    <p:sldId id="276" r:id="rId9"/>
    <p:sldId id="275" r:id="rId10"/>
    <p:sldId id="277" r:id="rId11"/>
    <p:sldId id="278" r:id="rId12"/>
    <p:sldId id="279" r:id="rId13"/>
    <p:sldId id="281" r:id="rId14"/>
    <p:sldId id="282" r:id="rId15"/>
    <p:sldId id="273" r:id="rId16"/>
    <p:sldId id="280" r:id="rId17"/>
    <p:sldId id="283" r:id="rId18"/>
    <p:sldId id="284" r:id="rId19"/>
    <p:sldId id="301" r:id="rId20"/>
    <p:sldId id="285" r:id="rId21"/>
    <p:sldId id="286" r:id="rId22"/>
    <p:sldId id="291" r:id="rId23"/>
    <p:sldId id="287" r:id="rId24"/>
    <p:sldId id="288" r:id="rId25"/>
    <p:sldId id="289" r:id="rId26"/>
    <p:sldId id="290" r:id="rId27"/>
    <p:sldId id="274" r:id="rId28"/>
    <p:sldId id="310" r:id="rId29"/>
    <p:sldId id="311" r:id="rId30"/>
    <p:sldId id="312" r:id="rId31"/>
    <p:sldId id="292" r:id="rId32"/>
    <p:sldId id="293" r:id="rId33"/>
    <p:sldId id="294" r:id="rId34"/>
    <p:sldId id="297" r:id="rId35"/>
    <p:sldId id="295" r:id="rId36"/>
    <p:sldId id="296" r:id="rId37"/>
    <p:sldId id="298" r:id="rId38"/>
    <p:sldId id="299" r:id="rId39"/>
    <p:sldId id="300" r:id="rId40"/>
    <p:sldId id="302" r:id="rId41"/>
    <p:sldId id="303" r:id="rId42"/>
    <p:sldId id="304" r:id="rId43"/>
    <p:sldId id="305" r:id="rId44"/>
    <p:sldId id="306" r:id="rId45"/>
    <p:sldId id="308" r:id="rId46"/>
    <p:sldId id="307" r:id="rId47"/>
    <p:sldId id="309" r:id="rId48"/>
    <p:sldId id="313" r:id="rId49"/>
    <p:sldId id="315" r:id="rId50"/>
    <p:sldId id="317" r:id="rId51"/>
    <p:sldId id="316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9" r:id="rId63"/>
    <p:sldId id="32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26-Oct-20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26-Oct-20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209" y="1643268"/>
            <a:ext cx="7871791" cy="2118424"/>
          </a:xfrm>
          <a:solidFill>
            <a:schemeClr val="accent6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Visualization and Data Analysis of Automobile Dataset using </a:t>
            </a:r>
            <a:br>
              <a:rPr lang="en-US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Machine Learning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1790" y="4295628"/>
            <a:ext cx="7750210" cy="2118424"/>
          </a:xfrm>
        </p:spPr>
        <p:txBody>
          <a:bodyPr>
            <a:normAutofit/>
          </a:bodyPr>
          <a:lstStyle/>
          <a:p>
            <a:r>
              <a:rPr lang="en-US" b="1" dirty="0"/>
              <a:t>SUBMITTED BY:</a:t>
            </a:r>
          </a:p>
          <a:p>
            <a:r>
              <a:rPr lang="en-US" b="1" dirty="0"/>
              <a:t>KOLLIPARA VENKATA NAGA HEMANTH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147354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Engine Capacity  &amp; 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B1AB0-D6D5-462C-BCEF-F2E955B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6219825" cy="599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41AD8-76E7-470E-A86A-FC852D90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38" y="861391"/>
            <a:ext cx="6219825" cy="59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147354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Engine Capacity  &amp; 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9B269-D0C0-4915-9B5D-D564A521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7" y="861391"/>
            <a:ext cx="6219825" cy="599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4B02C-28D5-479B-B159-4E036963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4" y="861391"/>
            <a:ext cx="6219825" cy="59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473657"/>
            <a:ext cx="5816279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Bivariate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642" r="24890" b="6493"/>
          <a:stretch/>
        </p:blipFill>
        <p:spPr>
          <a:xfrm>
            <a:off x="1837096" y="1475114"/>
            <a:ext cx="4538625" cy="4461860"/>
          </a:xfrm>
        </p:spPr>
      </p:pic>
    </p:spTree>
    <p:extLst>
      <p:ext uri="{BB962C8B-B14F-4D97-AF65-F5344CB8AC3E}">
        <p14:creationId xmlns:p14="http://schemas.microsoft.com/office/powerpoint/2010/main" val="248165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ADE0-CA1D-4DBF-BE2C-CCB1F33C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DA997-27BE-44A6-A892-D1352F77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8B179-F328-4958-8EE8-4892643B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Distance driven vs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224E6-516E-465C-B41F-63344B13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Engine capacity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1E8E9-A4E9-411C-9BF5-91B00D92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CEDFE-7184-4842-BDAD-D66CA3F4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Power vs Engine capacity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D72A8-A1FC-4A68-85D5-5D234414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0" y="972574"/>
            <a:ext cx="7342631" cy="608895"/>
          </a:xfrm>
        </p:spPr>
        <p:txBody>
          <a:bodyPr/>
          <a:lstStyle/>
          <a:p>
            <a:r>
              <a:rPr lang="en-US" sz="3600" b="1" dirty="0"/>
              <a:t>Automobile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75" y="1749287"/>
            <a:ext cx="9242608" cy="497218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The Dataset consists of 5975 Rows and 14 Columns.</a:t>
            </a:r>
          </a:p>
          <a:p>
            <a:pPr lvl="0"/>
            <a:r>
              <a:rPr lang="en-US" dirty="0"/>
              <a:t>Categorical attributes are</a:t>
            </a:r>
          </a:p>
          <a:p>
            <a:pPr lvl="1"/>
            <a:r>
              <a:rPr lang="en-US" dirty="0"/>
              <a:t>Manufacturer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Fuel Type</a:t>
            </a:r>
          </a:p>
          <a:p>
            <a:pPr lvl="1"/>
            <a:r>
              <a:rPr lang="en-US" dirty="0"/>
              <a:t>Transmission</a:t>
            </a:r>
          </a:p>
          <a:p>
            <a:pPr lvl="1"/>
            <a:r>
              <a:rPr lang="en-US" dirty="0"/>
              <a:t>Ownership</a:t>
            </a:r>
          </a:p>
          <a:p>
            <a:pPr lvl="0"/>
            <a:r>
              <a:rPr lang="en-US" dirty="0"/>
              <a:t>Integer attributes are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Km Driven</a:t>
            </a:r>
          </a:p>
          <a:p>
            <a:pPr lvl="1"/>
            <a:r>
              <a:rPr lang="en-US" dirty="0"/>
              <a:t>Engine CC</a:t>
            </a:r>
          </a:p>
          <a:p>
            <a:pPr lvl="1"/>
            <a:r>
              <a:rPr lang="en-US" dirty="0"/>
              <a:t>Seats</a:t>
            </a:r>
          </a:p>
          <a:p>
            <a:pPr lvl="0"/>
            <a:r>
              <a:rPr lang="en-US" dirty="0"/>
              <a:t>Float attributes are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Price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974781" y="2639"/>
            <a:ext cx="4846437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Mileage vs Power HP &amp;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9E5BB-E5B0-4371-B074-874172B2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579054" cy="614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F7EAE-C3C2-47E1-98B8-A190B653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54" y="714677"/>
            <a:ext cx="5421715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Mileage vs Seats &amp; Ownership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A8ACB-4EE9-4A7D-B609-06082755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933063" cy="6143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85C4-BFB0-41A5-A51A-9F6C651E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63" y="714676"/>
            <a:ext cx="5258938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3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Price vs Fuel &amp;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0E2B-A155-4B2E-A514-C9697B61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096000" cy="614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CF186-E432-487A-A3F6-06A14703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4677"/>
            <a:ext cx="6096000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ViolinPlot of Price vs Transmission &amp; Seats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07EC4-C0E3-44D5-B470-980D520F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096000" cy="6143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F60CD-81B6-4780-BA15-19E8C57D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4677"/>
            <a:ext cx="6096000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27" y="2473657"/>
            <a:ext cx="6241774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Multivariate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003" t="100" r="30239" b="413"/>
          <a:stretch/>
        </p:blipFill>
        <p:spPr>
          <a:xfrm>
            <a:off x="1987826" y="1258957"/>
            <a:ext cx="3962401" cy="4326478"/>
          </a:xfrm>
        </p:spPr>
      </p:pic>
    </p:spTree>
    <p:extLst>
      <p:ext uri="{BB962C8B-B14F-4D97-AF65-F5344CB8AC3E}">
        <p14:creationId xmlns:p14="http://schemas.microsoft.com/office/powerpoint/2010/main" val="257803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Fuel type - Citywise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4AB8E-07BD-47DB-A3BF-EB0474C2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b="2690"/>
          <a:stretch/>
        </p:blipFill>
        <p:spPr>
          <a:xfrm>
            <a:off x="359227" y="711372"/>
            <a:ext cx="11832773" cy="61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Transmission- Citywise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AE94E-2492-4CC5-955C-A9583F0D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b="2474"/>
          <a:stretch/>
        </p:blipFill>
        <p:spPr>
          <a:xfrm>
            <a:off x="359228" y="698120"/>
            <a:ext cx="11648661" cy="60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Transmission- Citywise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A7C21-C772-425B-BC14-F916646E8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b="2259"/>
          <a:stretch/>
        </p:blipFill>
        <p:spPr>
          <a:xfrm>
            <a:off x="359228" y="698120"/>
            <a:ext cx="11648661" cy="60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Manufacturer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FF81A-FA4F-4631-82E8-36194CFF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4DFAE-9846-4774-8A9F-F7CA602C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E71B8-B42C-40E3-B3CE-7291E920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270"/>
            <a:ext cx="8333222" cy="71561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Automobile Dataset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8CBC2-9389-4C3F-93C4-2196C03C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" t="9473" r="3601" b="10294"/>
          <a:stretch/>
        </p:blipFill>
        <p:spPr>
          <a:xfrm>
            <a:off x="191585" y="1046922"/>
            <a:ext cx="12000416" cy="56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CD70-9C1E-48B3-B16A-F2744BC5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Manufacturer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B0E4-E685-4F81-863D-E7329CE1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4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5360C-A14A-4B8E-8F86-349CBC95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2192000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52BA8-2AAA-47ED-8B5C-2321D82D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7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F3E63-3A3B-4CA7-BD80-ABBA0950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7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FC0D-7E30-4CE1-B5E9-FCB26F3D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09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Transmission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FA44C-D68D-445A-BCD9-796969F1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Distance vs Year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841E7-785D-47A0-804F-1E4B64CB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Fuel type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C41C-3AB9-46A1-AFA4-0B349C9A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9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Power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BB8D-EC2F-4C86-BC00-A5576651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473657"/>
            <a:ext cx="5816279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Univariate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45" t="1345" r="-1" b="-1"/>
          <a:stretch/>
        </p:blipFill>
        <p:spPr>
          <a:xfrm>
            <a:off x="1955431" y="1396936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415434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Seats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23D53-C544-45DA-96C5-F1C83AAD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Mileage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7D1-2B17-45BB-B4C4-C557A1A6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5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Mileage vs Seats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F0634-BEAD-4DC6-9C29-C9DF4530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82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Engine vs Power vs Fuel type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489A8-118F-43E6-BDC5-E6717D98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9"/>
          <a:stretch/>
        </p:blipFill>
        <p:spPr>
          <a:xfrm>
            <a:off x="0" y="610843"/>
            <a:ext cx="6096000" cy="6206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C23F1-3150-49BE-BA06-DB9158581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"/>
          <a:stretch/>
        </p:blipFill>
        <p:spPr>
          <a:xfrm>
            <a:off x="6096000" y="610843"/>
            <a:ext cx="5991225" cy="62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Power vs Seats vs Transmission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4952F-26B6-4BEC-9474-635B4A9A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44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Location vs Transmission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01F54-16C1-4007-A9CE-30B71D5E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ViolinPlot of Price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AB97-BBA1-461D-BA38-1283E68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AB97-BBA1-461D-BA38-1283E68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F5148-6FCA-4BC9-8CFE-851D1A4F2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7" r="-1003" b="3120"/>
          <a:stretch/>
        </p:blipFill>
        <p:spPr>
          <a:xfrm>
            <a:off x="590431" y="698120"/>
            <a:ext cx="11601569" cy="59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4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Fuel Type vs Transmission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691B1-AA83-4757-A757-62D3CE5C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2"/>
          <a:stretch/>
        </p:blipFill>
        <p:spPr>
          <a:xfrm>
            <a:off x="1" y="768626"/>
            <a:ext cx="6096000" cy="6089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53363-36DF-4C9F-9941-9CD95DF1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1"/>
          <a:stretch/>
        </p:blipFill>
        <p:spPr>
          <a:xfrm>
            <a:off x="5972175" y="768626"/>
            <a:ext cx="6219825" cy="60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8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27" y="2473657"/>
            <a:ext cx="6241773" cy="1886308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/>
              <a:t>Data Analysis using Regression Model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766" t="6230" r="15831" b="-86"/>
          <a:stretch/>
        </p:blipFill>
        <p:spPr>
          <a:xfrm>
            <a:off x="1987826" y="1762539"/>
            <a:ext cx="3962401" cy="3286539"/>
          </a:xfrm>
        </p:spPr>
      </p:pic>
    </p:spTree>
    <p:extLst>
      <p:ext uri="{BB962C8B-B14F-4D97-AF65-F5344CB8AC3E}">
        <p14:creationId xmlns:p14="http://schemas.microsoft.com/office/powerpoint/2010/main" val="310967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4FCD58D-1C99-4E2A-8D2F-62040DD3C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59229" y="861391"/>
            <a:ext cx="11868846" cy="599660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Manufacturer</a:t>
            </a:r>
          </a:p>
        </p:txBody>
      </p:sp>
    </p:spTree>
    <p:extLst>
      <p:ext uri="{BB962C8B-B14F-4D97-AF65-F5344CB8AC3E}">
        <p14:creationId xmlns:p14="http://schemas.microsoft.com/office/powerpoint/2010/main" val="1373470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98DC0-50C1-4B3B-97AA-134636DC0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2"/>
          <a:stretch/>
        </p:blipFill>
        <p:spPr>
          <a:xfrm>
            <a:off x="1478344" y="861391"/>
            <a:ext cx="8629650" cy="599660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42DAAB0-E4D5-4B15-9E31-3D53F9023E9A}"/>
              </a:ext>
            </a:extLst>
          </p:cNvPr>
          <p:cNvSpPr txBox="1">
            <a:spLocks/>
          </p:cNvSpPr>
          <p:nvPr/>
        </p:nvSpPr>
        <p:spPr>
          <a:xfrm>
            <a:off x="359228" y="0"/>
            <a:ext cx="10600319" cy="8613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Correlation Heatmap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28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61DA5-2643-4605-B124-FF91E9572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1"/>
          <a:stretch/>
        </p:blipFill>
        <p:spPr>
          <a:xfrm>
            <a:off x="383292" y="861391"/>
            <a:ext cx="11808708" cy="59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0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45C80-6106-47C8-B250-59355C837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0"/>
          <a:stretch/>
        </p:blipFill>
        <p:spPr>
          <a:xfrm>
            <a:off x="383292" y="861391"/>
            <a:ext cx="11808708" cy="59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4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Engine capacity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BF338-0ADC-433C-9E23-4CB94D1B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2" y="698120"/>
            <a:ext cx="11808708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0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45E12-E3DC-4BB3-A5BA-04C02E89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2" y="698120"/>
            <a:ext cx="11808708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2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Seats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D5B2-C0B2-471F-9E7D-1793333E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2" y="698120"/>
            <a:ext cx="11808708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59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RegressionPlot of Price vs Seats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EF4A6-B01D-41BC-9DF0-E3B4FB53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2" y="698120"/>
            <a:ext cx="11808708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3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 Model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967F8-5CC3-4388-A979-47894C4A9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6" r="29674" b="40092"/>
          <a:stretch/>
        </p:blipFill>
        <p:spPr>
          <a:xfrm>
            <a:off x="1510748" y="861391"/>
            <a:ext cx="8970445" cy="3299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68542-2C14-4CE6-B860-FF9CD43D2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62" r="29674" b="9738"/>
          <a:stretch/>
        </p:blipFill>
        <p:spPr>
          <a:xfrm>
            <a:off x="1510748" y="4161183"/>
            <a:ext cx="8970445" cy="24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4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Predicted vs Actual Price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2E98A-A2CB-4903-A0EE-D3178D7A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2" y="698120"/>
            <a:ext cx="11808708" cy="6159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0398B-536C-494C-997D-74DA79D3B8BC}"/>
              </a:ext>
            </a:extLst>
          </p:cNvPr>
          <p:cNvSpPr txBox="1"/>
          <p:nvPr/>
        </p:nvSpPr>
        <p:spPr>
          <a:xfrm>
            <a:off x="1921565" y="149749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R-squared = 79.9 %</a:t>
            </a:r>
          </a:p>
        </p:txBody>
      </p:sp>
    </p:spTree>
    <p:extLst>
      <p:ext uri="{BB962C8B-B14F-4D97-AF65-F5344CB8AC3E}">
        <p14:creationId xmlns:p14="http://schemas.microsoft.com/office/powerpoint/2010/main" val="4041706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Predicted vs Actual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17600-381C-4274-AD1E-33D28E84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6" r="78696" b="42025"/>
          <a:stretch/>
        </p:blipFill>
        <p:spPr>
          <a:xfrm>
            <a:off x="5890588" y="861388"/>
            <a:ext cx="4186824" cy="4678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2DA2F-B85C-47FA-B38C-40FA26020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3" r="76925" b="42798"/>
          <a:stretch/>
        </p:blipFill>
        <p:spPr>
          <a:xfrm>
            <a:off x="1321392" y="861388"/>
            <a:ext cx="4567284" cy="46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3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DE7C6-0232-48E5-8769-8E34695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79617"/>
            <a:ext cx="11832771" cy="59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92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 of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3AD2B-D334-4A86-8960-9F681F2DE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" t="13418" r="24348" b="76824"/>
          <a:stretch/>
        </p:blipFill>
        <p:spPr>
          <a:xfrm>
            <a:off x="140804" y="2991679"/>
            <a:ext cx="11910392" cy="874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AAC1AC-0CD9-4C40-A8DC-099DDD1ED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" t="15797" r="24239" b="76825"/>
          <a:stretch/>
        </p:blipFill>
        <p:spPr>
          <a:xfrm>
            <a:off x="140804" y="1868556"/>
            <a:ext cx="11910392" cy="675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BC959-CF49-4784-820D-88686E3A1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" t="15169" r="29692" b="77598"/>
          <a:stretch/>
        </p:blipFill>
        <p:spPr>
          <a:xfrm>
            <a:off x="140804" y="2544417"/>
            <a:ext cx="11910392" cy="702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BE0686-3A18-45F0-87A6-14384653EF4D}"/>
              </a:ext>
            </a:extLst>
          </p:cNvPr>
          <p:cNvSpPr txBox="1"/>
          <p:nvPr/>
        </p:nvSpPr>
        <p:spPr>
          <a:xfrm>
            <a:off x="140804" y="1275642"/>
            <a:ext cx="733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 Validation Data of Honda Jazz 2016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40B76-8005-4CCB-9629-808FEF5B0243}"/>
              </a:ext>
            </a:extLst>
          </p:cNvPr>
          <p:cNvSpPr txBox="1"/>
          <p:nvPr/>
        </p:nvSpPr>
        <p:spPr>
          <a:xfrm>
            <a:off x="140804" y="4051973"/>
            <a:ext cx="2759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Model Prediction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1E1566-C587-475C-BB94-FB5D580AE9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3" t="12782" r="79792" b="76971"/>
          <a:stretch/>
        </p:blipFill>
        <p:spPr>
          <a:xfrm>
            <a:off x="140804" y="4575193"/>
            <a:ext cx="3602140" cy="12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Car Model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330E8-6BD0-4AF8-982B-81978D5C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11832771" cy="59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436150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 Type &amp;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44076-FAA3-4395-810F-F4AD6125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90" y="861391"/>
            <a:ext cx="5017989" cy="5989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F8EA2-44C8-4B6D-810B-1EF028EB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93" y="861390"/>
            <a:ext cx="3713312" cy="5989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78CE66-853C-4862-8A85-4EFF69A93481}"/>
              </a:ext>
            </a:extLst>
          </p:cNvPr>
          <p:cNvSpPr/>
          <p:nvPr/>
        </p:nvSpPr>
        <p:spPr>
          <a:xfrm>
            <a:off x="4673205" y="861390"/>
            <a:ext cx="1104185" cy="3287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 Number of Seats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42E1A-8AC3-4860-8BE4-06CDB1FA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11477163" cy="57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FFFFFF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450</Words>
  <Application>Microsoft Office PowerPoint</Application>
  <PresentationFormat>Widescreen</PresentationFormat>
  <Paragraphs>82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 Black</vt:lpstr>
      <vt:lpstr>Calibri</vt:lpstr>
      <vt:lpstr>Gill Sans SemiBold</vt:lpstr>
      <vt:lpstr>Times New Roman</vt:lpstr>
      <vt:lpstr>Office Theme</vt:lpstr>
      <vt:lpstr>Visualization and Data Analysis of Automobile Dataset using  Machine Learning in R</vt:lpstr>
      <vt:lpstr>About Us</vt:lpstr>
      <vt:lpstr>Automobile Dataset </vt:lpstr>
      <vt:lpstr>      Univariate Analysis </vt:lpstr>
      <vt:lpstr>Distribution of Manufacturer</vt:lpstr>
      <vt:lpstr>Distribution of Locations</vt:lpstr>
      <vt:lpstr>Distribution of Car Model Year</vt:lpstr>
      <vt:lpstr>Distribution of Transmission Type &amp; Fuel Type</vt:lpstr>
      <vt:lpstr>Distribution of  Number of Seats</vt:lpstr>
      <vt:lpstr>Boxplot of Engine Capacity  &amp;  Power</vt:lpstr>
      <vt:lpstr>Boxplot of Engine Capacity  &amp;  Power</vt:lpstr>
      <vt:lpstr>      Bivariate Analysis </vt:lpstr>
      <vt:lpstr>ScatterPlot of Mileage vs Engine Capacity</vt:lpstr>
      <vt:lpstr>ScatterPlot of Mileage vs Power HP</vt:lpstr>
      <vt:lpstr>ScatterPlot of Price vs Model Year</vt:lpstr>
      <vt:lpstr>ScatterPlot of Distance driven vs Year</vt:lpstr>
      <vt:lpstr>ScatterPlot of Price vs Engine capacity</vt:lpstr>
      <vt:lpstr>ScatterPlot of Mileage vs Power HP</vt:lpstr>
      <vt:lpstr>ScatterPlot of Power vs Engine capacity</vt:lpstr>
      <vt:lpstr>BoxPlot of Mileage vs Power HP &amp; Transmission</vt:lpstr>
      <vt:lpstr>BoxPlot of Mileage vs Seats &amp; Ownership</vt:lpstr>
      <vt:lpstr>BoxPlot of Price vs Fuel &amp; Ownership</vt:lpstr>
      <vt:lpstr>ViolinPlot of Price vs Transmission &amp; Seats</vt:lpstr>
      <vt:lpstr>      Multivariate Analysis </vt:lpstr>
      <vt:lpstr>Distribution of Fuel type - Citywise</vt:lpstr>
      <vt:lpstr>Distribution of Transmission- Citywise</vt:lpstr>
      <vt:lpstr>Distribution of Transmission- Citywise</vt:lpstr>
      <vt:lpstr>ScatterPlot of Mileage vs Engine Capacity vs Manufacturer </vt:lpstr>
      <vt:lpstr>ScatterPlot of Mileage vs Engine capacity vs Model Year</vt:lpstr>
      <vt:lpstr>ScatterPlot of Mileage vs Engine capacity vs Fuel type</vt:lpstr>
      <vt:lpstr>ScatterPlot of Price vs Power vs Manufacturer</vt:lpstr>
      <vt:lpstr>ScatterPlot of Mileage vs Power vs Model Year</vt:lpstr>
      <vt:lpstr>ScatterPlot of Mileage vs Power vs Fuel type</vt:lpstr>
      <vt:lpstr>ScatterPlot of Price vs Power vs Model Year</vt:lpstr>
      <vt:lpstr>ScatterPlot of Price vs Power vs Fuel type</vt:lpstr>
      <vt:lpstr>ScatterPlot of Price vs Power vs Transmission</vt:lpstr>
      <vt:lpstr>ScatterPlot of Distance vs Year vs Fuel type vs Transmission</vt:lpstr>
      <vt:lpstr>ScatterPlot of Mileage vs Engine vs Fuel type vs Transmission</vt:lpstr>
      <vt:lpstr>ScatterPlot of Mileage vs Engine vs Power vs Transmission</vt:lpstr>
      <vt:lpstr>ScatterPlot of Mileage vs Engine vs Seats vs Transmission</vt:lpstr>
      <vt:lpstr>BoxPlot of Mileage vs Fuel type vs Transmission</vt:lpstr>
      <vt:lpstr>BoxPlot of Mileage vs Seats vs Transmission</vt:lpstr>
      <vt:lpstr>BoxPlot of Engine vs Power vs Fuel type vs Transmission</vt:lpstr>
      <vt:lpstr>BoxPlot of Power vs Seats vs Transmission</vt:lpstr>
      <vt:lpstr>Split ViolinPlot of Price vs Location vs Transmission</vt:lpstr>
      <vt:lpstr>ViolinPlot of Price vs Fuel Type vs Transmission</vt:lpstr>
      <vt:lpstr>Split ViolinPlot of Price vs Fuel Type vs Transmission</vt:lpstr>
      <vt:lpstr>Split ViolinPlot of Price vs Fuel Type vs Transmission</vt:lpstr>
      <vt:lpstr>Data Analysis using Regression Model</vt:lpstr>
      <vt:lpstr>PowerPoint Presentation</vt:lpstr>
      <vt:lpstr>RegressionPlot of Price vs Year</vt:lpstr>
      <vt:lpstr>RegressionPlot of Price vs Distance</vt:lpstr>
      <vt:lpstr>RegressionPlot of Price vs Engine capacity</vt:lpstr>
      <vt:lpstr>RegressionPlot of Price vs Power</vt:lpstr>
      <vt:lpstr>RegressionPlot of Price vs Seats</vt:lpstr>
      <vt:lpstr>RegressionPlot of Price vs Seats</vt:lpstr>
      <vt:lpstr>Regression Model Summary</vt:lpstr>
      <vt:lpstr>Predicted vs Actual Price Plot</vt:lpstr>
      <vt:lpstr>Predicted vs Actual Price</vt:lpstr>
      <vt:lpstr>Validation of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2020-10-03T18:55:58Z</dcterms:created>
  <dcterms:modified xsi:type="dcterms:W3CDTF">2020-10-26T13:48:00Z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